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266" r:id="rId18"/>
    <p:sldId id="267" r:id="rId19"/>
    <p:sldId id="258" r:id="rId20"/>
    <p:sldId id="268" r:id="rId21"/>
    <p:sldId id="269" r:id="rId22"/>
    <p:sldId id="272" r:id="rId23"/>
    <p:sldId id="277" r:id="rId24"/>
    <p:sldId id="273" r:id="rId25"/>
    <p:sldId id="276" r:id="rId26"/>
    <p:sldId id="270" r:id="rId27"/>
    <p:sldId id="279" r:id="rId28"/>
    <p:sldId id="278" r:id="rId29"/>
    <p:sldId id="280" r:id="rId30"/>
    <p:sldId id="287" r:id="rId31"/>
    <p:sldId id="260" r:id="rId32"/>
    <p:sldId id="303" r:id="rId33"/>
    <p:sldId id="301" r:id="rId34"/>
    <p:sldId id="304" r:id="rId35"/>
    <p:sldId id="302" r:id="rId36"/>
    <p:sldId id="305" r:id="rId37"/>
    <p:sldId id="286" r:id="rId38"/>
    <p:sldId id="282" r:id="rId39"/>
    <p:sldId id="259" r:id="rId40"/>
    <p:sldId id="283" r:id="rId41"/>
    <p:sldId id="281" r:id="rId42"/>
    <p:sldId id="284" r:id="rId43"/>
    <p:sldId id="264" r:id="rId44"/>
    <p:sldId id="306" r:id="rId45"/>
    <p:sldId id="265" r:id="rId46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  <p14:sldId id="305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30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CCCC"/>
    <a:srgbClr val="424242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74438" autoAdjust="0"/>
  </p:normalViewPr>
  <p:slideViewPr>
    <p:cSldViewPr>
      <p:cViewPr varScale="1">
        <p:scale>
          <a:sx n="64" d="100"/>
          <a:sy n="64" d="100"/>
        </p:scale>
        <p:origin x="2131" y="67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058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g"/><Relationship Id="rId5" Type="http://schemas.microsoft.com/office/2007/relationships/hdphoto" Target="../media/hdphoto2.wdp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6EAB8-782B-D54E-F98B-83B73D121545}"/>
              </a:ext>
            </a:extLst>
          </p:cNvPr>
          <p:cNvSpPr txBox="1"/>
          <p:nvPr/>
        </p:nvSpPr>
        <p:spPr>
          <a:xfrm>
            <a:off x="2878107" y="473692"/>
            <a:ext cx="3370293" cy="57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Vision Transformer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" name="Immagine 10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A3C8D7AB-191F-73AF-7565-67DA029E7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770" r="4447" b="1758"/>
          <a:stretch/>
        </p:blipFill>
        <p:spPr>
          <a:xfrm>
            <a:off x="1764337" y="1224955"/>
            <a:ext cx="5158125" cy="388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A32557-DBEB-EE7E-AA18-3AE9A3102BAB}"/>
              </a:ext>
            </a:extLst>
          </p:cNvPr>
          <p:cNvSpPr txBox="1"/>
          <p:nvPr/>
        </p:nvSpPr>
        <p:spPr>
          <a:xfrm>
            <a:off x="1072952" y="5337706"/>
            <a:ext cx="7385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000000"/>
                </a:solidFill>
              </a:rPr>
              <a:t>Dosovitskiy</a:t>
            </a:r>
            <a:r>
              <a:rPr lang="en-GB" sz="1600" dirty="0">
                <a:solidFill>
                  <a:srgbClr val="000000"/>
                </a:solidFill>
              </a:rPr>
              <a:t>, A., Beyer, L., Kolesnikov, A. </a:t>
            </a:r>
            <a:r>
              <a:rPr lang="en-GB" sz="1600" i="1" dirty="0">
                <a:solidFill>
                  <a:srgbClr val="000000"/>
                </a:solidFill>
              </a:rPr>
              <a:t>et al., </a:t>
            </a:r>
            <a:r>
              <a:rPr lang="en-GB" sz="1600" dirty="0">
                <a:solidFill>
                  <a:srgbClr val="000000"/>
                </a:solidFill>
              </a:rPr>
              <a:t>2020. </a:t>
            </a:r>
            <a:r>
              <a:rPr lang="en-GB" sz="1600" b="1" dirty="0">
                <a:solidFill>
                  <a:srgbClr val="000000"/>
                </a:solidFill>
              </a:rPr>
              <a:t>An Image is Worth 16x16 Words: Transformers for Image Recognition at Scale</a:t>
            </a:r>
            <a:r>
              <a:rPr lang="en-GB" sz="1600" dirty="0">
                <a:solidFill>
                  <a:srgbClr val="000000"/>
                </a:solidFill>
              </a:rPr>
              <a:t>, arXiv:2010.11929v2</a:t>
            </a:r>
          </a:p>
        </p:txBody>
      </p: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26DF699-2154-2D7F-E1FD-6D2C05EAB1C5}"/>
              </a:ext>
            </a:extLst>
          </p:cNvPr>
          <p:cNvGrpSpPr>
            <a:grpSpLocks noChangeAspect="1"/>
          </p:cNvGrpSpPr>
          <p:nvPr/>
        </p:nvGrpSpPr>
        <p:grpSpPr>
          <a:xfrm>
            <a:off x="1778204" y="1953152"/>
            <a:ext cx="5130392" cy="2844000"/>
            <a:chOff x="2051720" y="1628800"/>
            <a:chExt cx="3528392" cy="1955946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0" t="6858" r="59450"/>
            <a:stretch/>
          </p:blipFill>
          <p:spPr>
            <a:xfrm>
              <a:off x="2051720" y="1628800"/>
              <a:ext cx="1728192" cy="1955946"/>
            </a:xfrm>
            <a:prstGeom prst="rect">
              <a:avLst/>
            </a:prstGeom>
          </p:spPr>
        </p:pic>
        <p:pic>
          <p:nvPicPr>
            <p:cNvPr id="5" name="Immagine 4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AA9590B8-07DD-9195-5F09-7AE834B5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16" t="6858" r="-136"/>
            <a:stretch/>
          </p:blipFill>
          <p:spPr>
            <a:xfrm>
              <a:off x="3851920" y="1628800"/>
              <a:ext cx="1728192" cy="1955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9" y="1484784"/>
            <a:ext cx="8381181" cy="209996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11760" y="4964596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D6A4EAA4-323E-2DFB-986F-FB8AC6C3E808}"/>
              </a:ext>
            </a:extLst>
          </p:cNvPr>
          <p:cNvGrpSpPr/>
          <p:nvPr/>
        </p:nvGrpSpPr>
        <p:grpSpPr>
          <a:xfrm>
            <a:off x="683568" y="1412776"/>
            <a:ext cx="7510471" cy="3495086"/>
            <a:chOff x="999852" y="1396413"/>
            <a:chExt cx="7510471" cy="3495086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07331B7-41E3-2C42-3880-6621D793A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9852" y="1396413"/>
              <a:ext cx="7510471" cy="3495086"/>
              <a:chOff x="1219200" y="1569767"/>
              <a:chExt cx="6431041" cy="2992760"/>
            </a:xfrm>
          </p:grpSpPr>
          <p:pic>
            <p:nvPicPr>
              <p:cNvPr id="6" name="Immagine 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10B9B5E-2AA2-6A76-A2BC-FE8377E7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655" y="2064303"/>
                <a:ext cx="2176586" cy="2176586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mammifero, cane, interno&#10;&#10;Descrizione generata automaticamente">
                <a:extLst>
                  <a:ext uri="{FF2B5EF4-FFF2-40B4-BE49-F238E27FC236}">
                    <a16:creationId xmlns:a16="http://schemas.microsoft.com/office/drawing/2014/main" id="{1F19707B-BCF3-8DD0-DB56-605A01A6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8529" r="90000">
                            <a14:foregroundMark x1="8824" y1="18824" x2="8824" y2="18824"/>
                            <a14:foregroundMark x1="28235" y1="16176" x2="28235" y2="16176"/>
                            <a14:foregroundMark x1="23824" y1="15882" x2="23824" y2="15882"/>
                            <a14:foregroundMark x1="69412" y1="14118" x2="69412" y2="14118"/>
                            <a14:foregroundMark x1="65294" y1="14118" x2="65294" y2="14118"/>
                            <a14:foregroundMark x1="43824" y1="13529" x2="43824" y2="13529"/>
                            <a14:foregroundMark x1="49412" y1="11765" x2="49412" y2="11765"/>
                            <a14:foregroundMark x1="47059" y1="11471" x2="47059" y2="11471"/>
                            <a14:foregroundMark x1="40294" y1="14412" x2="40294" y2="14412"/>
                            <a14:backgroundMark x1="89118" y1="63529" x2="89118" y2="63529"/>
                            <a14:backgroundMark x1="10588" y1="58824" x2="10588" y2="58824"/>
                            <a14:backgroundMark x1="8824" y1="45000" x2="8824" y2="4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1569767"/>
                <a:ext cx="2992760" cy="2992760"/>
              </a:xfrm>
              <a:prstGeom prst="rect">
                <a:avLst/>
              </a:prstGeom>
            </p:spPr>
          </p:pic>
        </p:grpSp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A4F6174F-A2D7-4C21-EC1F-45199D739E00}"/>
                </a:ext>
              </a:extLst>
            </p:cNvPr>
            <p:cNvSpPr/>
            <p:nvPr/>
          </p:nvSpPr>
          <p:spPr bwMode="auto">
            <a:xfrm>
              <a:off x="4803228" y="2796897"/>
              <a:ext cx="985344" cy="896035"/>
            </a:xfrm>
            <a:prstGeom prst="mathMultiply">
              <a:avLst>
                <a:gd name="adj1" fmla="val 19492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338943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302CA7-FB43-5BF7-59D4-AECB2A7BC559}"/>
              </a:ext>
            </a:extLst>
          </p:cNvPr>
          <p:cNvSpPr txBox="1"/>
          <p:nvPr/>
        </p:nvSpPr>
        <p:spPr>
          <a:xfrm>
            <a:off x="1072952" y="5337706"/>
            <a:ext cx="7385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000000"/>
                </a:solidFill>
              </a:rPr>
              <a:t>Myronenko</a:t>
            </a:r>
            <a:r>
              <a:rPr lang="en-GB" sz="1600" dirty="0">
                <a:solidFill>
                  <a:srgbClr val="000000"/>
                </a:solidFill>
              </a:rPr>
              <a:t> A.</a:t>
            </a:r>
            <a:r>
              <a:rPr lang="en-GB" sz="1600" i="1" dirty="0">
                <a:solidFill>
                  <a:srgbClr val="000000"/>
                </a:solidFill>
              </a:rPr>
              <a:t>, </a:t>
            </a:r>
            <a:r>
              <a:rPr lang="en-GB" sz="1600" dirty="0">
                <a:solidFill>
                  <a:srgbClr val="000000"/>
                </a:solidFill>
              </a:rPr>
              <a:t>2018. </a:t>
            </a:r>
            <a:r>
              <a:rPr lang="en-GB" sz="1600" b="1" dirty="0">
                <a:solidFill>
                  <a:srgbClr val="000000"/>
                </a:solidFill>
              </a:rPr>
              <a:t>3D MRI brain </a:t>
            </a:r>
            <a:r>
              <a:rPr lang="en-GB" sz="1600" b="1" dirty="0" err="1">
                <a:solidFill>
                  <a:srgbClr val="000000"/>
                </a:solidFill>
              </a:rPr>
              <a:t>tumor</a:t>
            </a:r>
            <a:r>
              <a:rPr lang="en-GB" sz="1600" b="1" dirty="0">
                <a:solidFill>
                  <a:srgbClr val="000000"/>
                </a:solidFill>
              </a:rPr>
              <a:t> segmentation using autoencoder regularization</a:t>
            </a:r>
            <a:r>
              <a:rPr lang="en-GB" sz="1600" dirty="0">
                <a:solidFill>
                  <a:srgbClr val="000000"/>
                </a:solidFill>
              </a:rPr>
              <a:t>, arXiv:1810.11654</a:t>
            </a:r>
          </a:p>
        </p:txBody>
      </p: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" y="983445"/>
            <a:ext cx="7918648" cy="435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6C9165-8273-67F0-C16F-D5347182DE93}"/>
              </a:ext>
            </a:extLst>
          </p:cNvPr>
          <p:cNvSpPr txBox="1"/>
          <p:nvPr/>
        </p:nvSpPr>
        <p:spPr>
          <a:xfrm>
            <a:off x="1072952" y="5337706"/>
            <a:ext cx="7385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Liu, Z., Lin, Y., Cao, Y. </a:t>
            </a:r>
            <a:r>
              <a:rPr lang="en-GB" sz="1600" i="1" dirty="0">
                <a:solidFill>
                  <a:srgbClr val="000000"/>
                </a:solidFill>
              </a:rPr>
              <a:t>et al., </a:t>
            </a:r>
            <a:r>
              <a:rPr lang="en-GB" sz="1600" dirty="0">
                <a:solidFill>
                  <a:srgbClr val="000000"/>
                </a:solidFill>
              </a:rPr>
              <a:t>2021. </a:t>
            </a:r>
            <a:r>
              <a:rPr lang="en-GB" sz="1600" b="1" dirty="0">
                <a:solidFill>
                  <a:srgbClr val="000000"/>
                </a:solidFill>
              </a:rPr>
              <a:t>Swin Transformer: Hierarchical Vision Transformer using Shifted Windows</a:t>
            </a:r>
            <a:r>
              <a:rPr lang="en-GB" sz="1600" dirty="0">
                <a:solidFill>
                  <a:srgbClr val="000000"/>
                </a:solidFill>
              </a:rPr>
              <a:t>, arXiv:2103.14030</a:t>
            </a:r>
          </a:p>
        </p:txBody>
      </p:sp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SwinUNETR Transformer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06265"/>
            <a:ext cx="8776276" cy="330691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1995-410A-25A3-7727-FCDBFD81BD7D}"/>
              </a:ext>
            </a:extLst>
          </p:cNvPr>
          <p:cNvSpPr txBox="1"/>
          <p:nvPr/>
        </p:nvSpPr>
        <p:spPr>
          <a:xfrm>
            <a:off x="1072952" y="5337706"/>
            <a:ext cx="7385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000000"/>
                </a:solidFill>
              </a:rPr>
              <a:t>Hatamizadeh</a:t>
            </a:r>
            <a:r>
              <a:rPr lang="en-GB" sz="1600" dirty="0">
                <a:solidFill>
                  <a:srgbClr val="000000"/>
                </a:solidFill>
              </a:rPr>
              <a:t>, A., Nath, V., Tang, Y. </a:t>
            </a:r>
            <a:r>
              <a:rPr lang="en-GB" sz="1600" i="1" dirty="0">
                <a:solidFill>
                  <a:srgbClr val="000000"/>
                </a:solidFill>
              </a:rPr>
              <a:t>et al., </a:t>
            </a:r>
            <a:r>
              <a:rPr lang="en-GB" sz="1600" dirty="0">
                <a:solidFill>
                  <a:srgbClr val="000000"/>
                </a:solidFill>
              </a:rPr>
              <a:t>2022. </a:t>
            </a:r>
            <a:r>
              <a:rPr lang="en-GB" sz="1600" b="1" dirty="0">
                <a:solidFill>
                  <a:srgbClr val="000000"/>
                </a:solidFill>
              </a:rPr>
              <a:t>Swin UNETR: Swin Transformers for Semantic Segmentation of Brain </a:t>
            </a:r>
            <a:r>
              <a:rPr lang="en-GB" sz="1600" b="1" dirty="0" err="1">
                <a:solidFill>
                  <a:srgbClr val="000000"/>
                </a:solidFill>
              </a:rPr>
              <a:t>Tumors</a:t>
            </a:r>
            <a:r>
              <a:rPr lang="en-GB" sz="1600" b="1" dirty="0">
                <a:solidFill>
                  <a:srgbClr val="000000"/>
                </a:solidFill>
              </a:rPr>
              <a:t> in MRI Images</a:t>
            </a:r>
            <a:r>
              <a:rPr lang="en-GB" sz="1600" dirty="0">
                <a:solidFill>
                  <a:srgbClr val="000000"/>
                </a:solidFill>
              </a:rPr>
              <a:t>, arXiv:2201.01266</a:t>
            </a:r>
          </a:p>
        </p:txBody>
      </p:sp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7" y="1503350"/>
            <a:ext cx="8441206" cy="3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30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32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9" name="Gruppo 10288">
            <a:extLst>
              <a:ext uri="{FF2B5EF4-FFF2-40B4-BE49-F238E27FC236}">
                <a16:creationId xmlns:a16="http://schemas.microsoft.com/office/drawing/2014/main" id="{B55AA5D3-4CE9-9934-8C19-63921DF15159}"/>
              </a:ext>
            </a:extLst>
          </p:cNvPr>
          <p:cNvGrpSpPr/>
          <p:nvPr/>
        </p:nvGrpSpPr>
        <p:grpSpPr>
          <a:xfrm>
            <a:off x="247320" y="2515662"/>
            <a:ext cx="8649360" cy="2128160"/>
            <a:chOff x="304154" y="1703925"/>
            <a:chExt cx="8649360" cy="2128160"/>
          </a:xfrm>
        </p:grpSpPr>
        <p:grpSp>
          <p:nvGrpSpPr>
            <p:cNvPr id="10288" name="Gruppo 10287">
              <a:extLst>
                <a:ext uri="{FF2B5EF4-FFF2-40B4-BE49-F238E27FC236}">
                  <a16:creationId xmlns:a16="http://schemas.microsoft.com/office/drawing/2014/main" id="{0A87DD7B-57F0-3D26-933E-F4D56A134651}"/>
                </a:ext>
              </a:extLst>
            </p:cNvPr>
            <p:cNvGrpSpPr/>
            <p:nvPr/>
          </p:nvGrpSpPr>
          <p:grpSpPr>
            <a:xfrm>
              <a:off x="304154" y="1703925"/>
              <a:ext cx="8649360" cy="1289694"/>
              <a:chOff x="304154" y="1703925"/>
              <a:chExt cx="8649360" cy="1289694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304154" y="1703925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3261969" y="1703925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6213636" y="1703925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195559" y="349353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94AA7A-2671-CC74-0BA2-CE0BB259EC42}"/>
              </a:ext>
            </a:extLst>
          </p:cNvPr>
          <p:cNvGrpSpPr/>
          <p:nvPr/>
        </p:nvGrpSpPr>
        <p:grpSpPr>
          <a:xfrm>
            <a:off x="1564218" y="980728"/>
            <a:ext cx="6039816" cy="4957904"/>
            <a:chOff x="1564218" y="1008475"/>
            <a:chExt cx="6039816" cy="4957904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499F031-30AB-B699-3ACB-61454126FE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218" y="1008475"/>
              <a:ext cx="6039816" cy="4525275"/>
              <a:chOff x="6352" y="904765"/>
              <a:chExt cx="5620852" cy="4652020"/>
            </a:xfrm>
          </p:grpSpPr>
          <p:pic>
            <p:nvPicPr>
              <p:cNvPr id="3" name="Immagine 2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3DBE583A-9582-297B-C338-57ABE01B0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818"/>
              <a:stretch/>
            </p:blipFill>
            <p:spPr>
              <a:xfrm>
                <a:off x="6352" y="904765"/>
                <a:ext cx="5616624" cy="2380219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78E1166F-B47B-0F4C-7BA2-FF60EEC57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13"/>
              <a:stretch/>
            </p:blipFill>
            <p:spPr>
              <a:xfrm>
                <a:off x="10580" y="3284984"/>
                <a:ext cx="5616624" cy="2271801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21BB6D-4289-822A-AA90-306528FA470A}"/>
                </a:ext>
              </a:extLst>
            </p:cNvPr>
            <p:cNvSpPr txBox="1"/>
            <p:nvPr/>
          </p:nvSpPr>
          <p:spPr>
            <a:xfrm>
              <a:off x="3136326" y="5627825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Hausdorff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Distance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Reduction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4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39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496EC5B-9152-7C35-517C-9A5CEDC7E587}"/>
              </a:ext>
            </a:extLst>
          </p:cNvPr>
          <p:cNvGrpSpPr>
            <a:grpSpLocks noChangeAspect="1"/>
          </p:cNvGrpSpPr>
          <p:nvPr/>
        </p:nvGrpSpPr>
        <p:grpSpPr>
          <a:xfrm>
            <a:off x="553851" y="1191310"/>
            <a:ext cx="4705175" cy="3014403"/>
            <a:chOff x="467544" y="1333244"/>
            <a:chExt cx="6408712" cy="4105786"/>
          </a:xfrm>
        </p:grpSpPr>
        <p:pic>
          <p:nvPicPr>
            <p:cNvPr id="3" name="Immagine 2" descr="Immagine che contiene design&#10;&#10;Descrizione generata automaticamente con attendibilità bassa">
              <a:extLst>
                <a:ext uri="{FF2B5EF4-FFF2-40B4-BE49-F238E27FC236}">
                  <a16:creationId xmlns:a16="http://schemas.microsoft.com/office/drawing/2014/main" id="{60C7307D-A2F0-84D1-EA75-2E855A9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333244"/>
              <a:ext cx="6408712" cy="4105786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B5188126-887D-9240-66A1-9E46568EA8B3}"/>
                </a:ext>
              </a:extLst>
            </p:cNvPr>
            <p:cNvSpPr/>
            <p:nvPr/>
          </p:nvSpPr>
          <p:spPr bwMode="auto">
            <a:xfrm>
              <a:off x="1279365" y="4991866"/>
              <a:ext cx="4516593" cy="250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D8B9616-83E7-9C9B-33EC-1938630BCD88}"/>
              </a:ext>
            </a:extLst>
          </p:cNvPr>
          <p:cNvGrpSpPr>
            <a:grpSpLocks noChangeAspect="1"/>
          </p:cNvGrpSpPr>
          <p:nvPr/>
        </p:nvGrpSpPr>
        <p:grpSpPr>
          <a:xfrm>
            <a:off x="4705425" y="3429000"/>
            <a:ext cx="4438575" cy="2505089"/>
            <a:chOff x="5572125" y="2092722"/>
            <a:chExt cx="3602455" cy="2033191"/>
          </a:xfrm>
        </p:grpSpPr>
        <p:pic>
          <p:nvPicPr>
            <p:cNvPr id="7" name="Elemento grafico 6" descr="Documento con riempimento a tinta unita">
              <a:extLst>
                <a:ext uri="{FF2B5EF4-FFF2-40B4-BE49-F238E27FC236}">
                  <a16:creationId xmlns:a16="http://schemas.microsoft.com/office/drawing/2014/main" id="{61B101C1-FF68-32F8-25F5-4EEE90D12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72125" y="2092722"/>
              <a:ext cx="1352550" cy="1352550"/>
            </a:xfrm>
            <a:prstGeom prst="rect">
              <a:avLst/>
            </a:prstGeom>
          </p:spPr>
        </p:pic>
        <p:pic>
          <p:nvPicPr>
            <p:cNvPr id="8" name="Elemento grafico 7" descr="Documento con riempimento a tinta unita">
              <a:extLst>
                <a:ext uri="{FF2B5EF4-FFF2-40B4-BE49-F238E27FC236}">
                  <a16:creationId xmlns:a16="http://schemas.microsoft.com/office/drawing/2014/main" id="{DCF0C494-04D7-4C1D-CB3A-DBDD69B3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3716" y="2263378"/>
              <a:ext cx="1352550" cy="1352550"/>
            </a:xfrm>
            <a:prstGeom prst="rect">
              <a:avLst/>
            </a:prstGeom>
          </p:spPr>
        </p:pic>
        <p:pic>
          <p:nvPicPr>
            <p:cNvPr id="10" name="Elemento grafico 9" descr="Documento con riempimento a tinta unita">
              <a:extLst>
                <a:ext uri="{FF2B5EF4-FFF2-40B4-BE49-F238E27FC236}">
                  <a16:creationId xmlns:a16="http://schemas.microsoft.com/office/drawing/2014/main" id="{489F2764-1CCF-B321-2308-E1941383D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76925" y="2480072"/>
              <a:ext cx="1352550" cy="1352550"/>
            </a:xfrm>
            <a:prstGeom prst="rect">
              <a:avLst/>
            </a:prstGeom>
          </p:spPr>
        </p:pic>
        <p:pic>
          <p:nvPicPr>
            <p:cNvPr id="11" name="Elemento grafico 10" descr="Documento con riempimento a tinta unita">
              <a:extLst>
                <a:ext uri="{FF2B5EF4-FFF2-40B4-BE49-F238E27FC236}">
                  <a16:creationId xmlns:a16="http://schemas.microsoft.com/office/drawing/2014/main" id="{3521622E-484A-74DD-6FFB-809C5D4A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88683" y="2773363"/>
              <a:ext cx="1352550" cy="1352550"/>
            </a:xfrm>
            <a:prstGeom prst="rect">
              <a:avLst/>
            </a:prstGeom>
          </p:spPr>
        </p:pic>
        <p:pic>
          <p:nvPicPr>
            <p:cNvPr id="22" name="Elemento grafico 21" descr="Documento con riempimento a tinta unita">
              <a:extLst>
                <a:ext uri="{FF2B5EF4-FFF2-40B4-BE49-F238E27FC236}">
                  <a16:creationId xmlns:a16="http://schemas.microsoft.com/office/drawing/2014/main" id="{D39DDC10-4AC9-CF83-15A5-361A92A6D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05472" y="2092722"/>
              <a:ext cx="1352550" cy="1352550"/>
            </a:xfrm>
            <a:prstGeom prst="rect">
              <a:avLst/>
            </a:prstGeom>
          </p:spPr>
        </p:pic>
        <p:pic>
          <p:nvPicPr>
            <p:cNvPr id="23" name="Elemento grafico 22" descr="Documento con riempimento a tinta unita">
              <a:extLst>
                <a:ext uri="{FF2B5EF4-FFF2-40B4-BE49-F238E27FC236}">
                  <a16:creationId xmlns:a16="http://schemas.microsoft.com/office/drawing/2014/main" id="{EDA4EBE8-7BE3-68E9-BF62-F5469BBB5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17063" y="2263378"/>
              <a:ext cx="1352550" cy="1352550"/>
            </a:xfrm>
            <a:prstGeom prst="rect">
              <a:avLst/>
            </a:prstGeom>
          </p:spPr>
        </p:pic>
        <p:pic>
          <p:nvPicPr>
            <p:cNvPr id="24" name="Elemento grafico 23" descr="Documento con riempimento a tinta unita">
              <a:extLst>
                <a:ext uri="{FF2B5EF4-FFF2-40B4-BE49-F238E27FC236}">
                  <a16:creationId xmlns:a16="http://schemas.microsoft.com/office/drawing/2014/main" id="{81C9EEF4-1B70-3F5B-95F7-AB92DC417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10272" y="2480072"/>
              <a:ext cx="1352550" cy="1352550"/>
            </a:xfrm>
            <a:prstGeom prst="rect">
              <a:avLst/>
            </a:prstGeom>
          </p:spPr>
        </p:pic>
        <p:pic>
          <p:nvPicPr>
            <p:cNvPr id="25" name="Elemento grafico 24" descr="Documento con riempimento a tinta unita">
              <a:extLst>
                <a:ext uri="{FF2B5EF4-FFF2-40B4-BE49-F238E27FC236}">
                  <a16:creationId xmlns:a16="http://schemas.microsoft.com/office/drawing/2014/main" id="{E3A2AA0D-9E09-BA81-1A74-44B8E4010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2030" y="2773363"/>
              <a:ext cx="1352550" cy="13525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44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pic>
        <p:nvPicPr>
          <p:cNvPr id="28" name="Immagine 27" descr="Immagine che contiene Gatti di taglia piccola e media, gatto domestico, Felidae, gatto&#10;&#10;Descrizione generata automaticamente">
            <a:extLst>
              <a:ext uri="{FF2B5EF4-FFF2-40B4-BE49-F238E27FC236}">
                <a16:creationId xmlns:a16="http://schemas.microsoft.com/office/drawing/2014/main" id="{49E419A8-B0A1-E6D3-1595-45139079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75" y="1578180"/>
            <a:ext cx="4627049" cy="370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05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45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22" name="Immagine 21" descr="Immagine che contiene testo, grafica, diagramma, Elementi grafici&#10;&#10;Descrizione generata automaticamente">
            <a:extLst>
              <a:ext uri="{FF2B5EF4-FFF2-40B4-BE49-F238E27FC236}">
                <a16:creationId xmlns:a16="http://schemas.microsoft.com/office/drawing/2014/main" id="{93DBD6ED-F1C6-40CB-EDEE-65F80F57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1222821"/>
            <a:ext cx="6453552" cy="37183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616B9-C8FE-3631-01B6-67A216F4047A}"/>
              </a:ext>
            </a:extLst>
          </p:cNvPr>
          <p:cNvSpPr txBox="1"/>
          <p:nvPr/>
        </p:nvSpPr>
        <p:spPr>
          <a:xfrm>
            <a:off x="2496149" y="621142"/>
            <a:ext cx="42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000000"/>
                </a:solidFill>
              </a:rPr>
              <a:t>Fully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Convolutional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Neural</a:t>
            </a:r>
            <a:r>
              <a:rPr lang="it-IT" sz="2000" dirty="0">
                <a:solidFill>
                  <a:srgbClr val="000000"/>
                </a:solidFill>
              </a:rPr>
              <a:t> Network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634281-3C8B-5346-A457-DB0AE3AC017B}"/>
              </a:ext>
            </a:extLst>
          </p:cNvPr>
          <p:cNvSpPr txBox="1"/>
          <p:nvPr/>
        </p:nvSpPr>
        <p:spPr>
          <a:xfrm>
            <a:off x="879376" y="5160401"/>
            <a:ext cx="7385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000000"/>
                </a:solidFill>
              </a:rPr>
              <a:t>Long,J</a:t>
            </a:r>
            <a:r>
              <a:rPr lang="en-GB" sz="1600" dirty="0">
                <a:solidFill>
                  <a:srgbClr val="000000"/>
                </a:solidFill>
              </a:rPr>
              <a:t>., </a:t>
            </a:r>
            <a:r>
              <a:rPr lang="en-GB" sz="1600" dirty="0" err="1">
                <a:solidFill>
                  <a:srgbClr val="000000"/>
                </a:solidFill>
              </a:rPr>
              <a:t>Shelhamer</a:t>
            </a:r>
            <a:r>
              <a:rPr lang="en-GB" sz="1600" dirty="0">
                <a:solidFill>
                  <a:srgbClr val="000000"/>
                </a:solidFill>
              </a:rPr>
              <a:t>, E., Darrel, T., 2015. </a:t>
            </a:r>
            <a:r>
              <a:rPr lang="en-GB" sz="1600" b="1" dirty="0">
                <a:solidFill>
                  <a:srgbClr val="000000"/>
                </a:solidFill>
              </a:rPr>
              <a:t>Fully Convolutional Networks for Semantic Segmentation</a:t>
            </a:r>
            <a:r>
              <a:rPr lang="en-GB" sz="1600" dirty="0">
                <a:solidFill>
                  <a:srgbClr val="000000"/>
                </a:solidFill>
              </a:rPr>
              <a:t>, arXiv:1411.4038</a:t>
            </a:r>
          </a:p>
        </p:txBody>
      </p: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EBA2311-3CE6-7770-72DE-105604B812CA}"/>
              </a:ext>
            </a:extLst>
          </p:cNvPr>
          <p:cNvGrpSpPr>
            <a:grpSpLocks noChangeAspect="1"/>
          </p:cNvGrpSpPr>
          <p:nvPr/>
        </p:nvGrpSpPr>
        <p:grpSpPr>
          <a:xfrm>
            <a:off x="395625" y="2060848"/>
            <a:ext cx="8352749" cy="3528392"/>
            <a:chOff x="899592" y="2277974"/>
            <a:chExt cx="7848872" cy="3315543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899592" y="2277974"/>
              <a:ext cx="3418991" cy="2302052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960" y="2277974"/>
              <a:ext cx="3408504" cy="2275831"/>
            </a:xfrm>
            <a:prstGeom prst="rect">
              <a:avLst/>
            </a:prstGeom>
          </p:spPr>
        </p:pic>
        <p:pic>
          <p:nvPicPr>
            <p:cNvPr id="17" name="Immagine 16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28DCB92C-5900-1EA6-ED1D-BC7E0980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904" y="3789040"/>
              <a:ext cx="1769018" cy="1804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4510</TotalTime>
  <Words>1813</Words>
  <Application>Microsoft Office PowerPoint</Application>
  <PresentationFormat>Presentazione su schermo (4:3)</PresentationFormat>
  <Paragraphs>370</Paragraphs>
  <Slides>45</Slides>
  <Notes>40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47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SwinUNETR Transformer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Ablation Studies</vt:lpstr>
      <vt:lpstr>Ablation Studies</vt:lpstr>
      <vt:lpstr>Ablation Studies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Future Work</vt:lpstr>
      <vt:lpstr>Future Work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98</cp:revision>
  <dcterms:created xsi:type="dcterms:W3CDTF">2006-11-20T16:13:10Z</dcterms:created>
  <dcterms:modified xsi:type="dcterms:W3CDTF">2023-05-18T17:11:57Z</dcterms:modified>
  <cp:category/>
</cp:coreProperties>
</file>